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6" r:id="rId5"/>
    <p:sldId id="277" r:id="rId6"/>
    <p:sldId id="27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9" autoAdjust="0"/>
  </p:normalViewPr>
  <p:slideViewPr>
    <p:cSldViewPr>
      <p:cViewPr varScale="1">
        <p:scale>
          <a:sx n="111" d="100"/>
          <a:sy n="111" d="100"/>
        </p:scale>
        <p:origin x="1008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29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4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6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7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3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0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3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3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5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2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8115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7E58CE0-0F8C-4F9A-825A-5D64503771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8625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5487" y="160917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C89F-03B6-4363-BD00-5AC64C051C9A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548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7" y="6132513"/>
            <a:ext cx="5218113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990600"/>
            <a:ext cx="7772400" cy="1470025"/>
          </a:xfrm>
        </p:spPr>
        <p:txBody>
          <a:bodyPr/>
          <a:lstStyle/>
          <a:p>
            <a:r>
              <a:rPr lang="en-US" dirty="0" err="1" smtClean="0"/>
              <a:t>UNMJobs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048000"/>
            <a:ext cx="6400800" cy="1752600"/>
          </a:xfrm>
        </p:spPr>
        <p:txBody>
          <a:bodyPr/>
          <a:lstStyle/>
          <a:p>
            <a:r>
              <a:rPr lang="en-US" dirty="0" smtClean="0"/>
              <a:t>Office of Faculty Affairs and Services</a:t>
            </a:r>
          </a:p>
          <a:p>
            <a:r>
              <a:rPr lang="en-US" dirty="0" smtClean="0"/>
              <a:t>Updated February 13, 2017</a:t>
            </a:r>
            <a:endParaRPr lang="en-US" dirty="0"/>
          </a:p>
        </p:txBody>
      </p:sp>
      <p:pic>
        <p:nvPicPr>
          <p:cNvPr id="1026" name="Picture 2" descr="S:\ProShare\common\Joe\Templates.Letterhead\ProvostLogoPrint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63" y="6110698"/>
            <a:ext cx="5216237" cy="72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:\ProShare\common\Joe\Templates.Letterhead\Gray.Textile.Bor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73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87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Live!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UNMJobs</a:t>
            </a:r>
            <a:r>
              <a:rPr lang="en-US" dirty="0" smtClean="0"/>
              <a:t> (Cornerstone) will go live April 3, 2017!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UNMJobs</a:t>
            </a:r>
            <a:r>
              <a:rPr lang="en-US" dirty="0" smtClean="0"/>
              <a:t> (</a:t>
            </a:r>
            <a:r>
              <a:rPr lang="en-US" dirty="0" err="1" smtClean="0"/>
              <a:t>PeopleAdmin</a:t>
            </a:r>
            <a:r>
              <a:rPr lang="en-US" dirty="0" smtClean="0"/>
              <a:t>) will end on May 31, 2017!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1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to Competitive Recruitments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longer approving actions for competitive recruitments in </a:t>
            </a:r>
            <a:r>
              <a:rPr lang="en-US" dirty="0" err="1" smtClean="0"/>
              <a:t>PeopleAdmin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you have a competitive recruitment that must be posted before April </a:t>
            </a:r>
            <a:r>
              <a:rPr lang="en-US" dirty="0"/>
              <a:t>3</a:t>
            </a:r>
            <a:r>
              <a:rPr lang="en-US" dirty="0" smtClean="0"/>
              <a:t>, 2017 contact Theresa Ramos.</a:t>
            </a:r>
          </a:p>
          <a:p>
            <a:endParaRPr lang="en-US" dirty="0" smtClean="0"/>
          </a:p>
          <a:p>
            <a:r>
              <a:rPr lang="en-US" dirty="0" smtClean="0"/>
              <a:t>Competitive postings that are currently posted must be completed in </a:t>
            </a:r>
            <a:r>
              <a:rPr lang="en-US" dirty="0" err="1" smtClean="0"/>
              <a:t>PeopleAdmin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648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376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Important Dates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272169"/>
              </p:ext>
            </p:extLst>
          </p:nvPr>
        </p:nvGraphicFramePr>
        <p:xfrm>
          <a:off x="744376" y="1371600"/>
          <a:ext cx="8229600" cy="44103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04155"/>
                <a:gridCol w="4825445"/>
              </a:tblGrid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Date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Action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Current –</a:t>
                      </a:r>
                      <a:r>
                        <a:rPr lang="en-US" sz="1600" b="1" baseline="0" dirty="0" smtClean="0">
                          <a:effectLst/>
                        </a:rPr>
                        <a:t> 3/17/2017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New competitive postings in </a:t>
                      </a:r>
                      <a:r>
                        <a:rPr lang="en-US" sz="1200" dirty="0" err="1" smtClean="0">
                          <a:effectLst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</a:rPr>
                        <a:t> 1.0 </a:t>
                      </a:r>
                      <a:r>
                        <a:rPr lang="en-US" sz="1200" dirty="0" smtClean="0">
                          <a:effectLst/>
                        </a:rPr>
                        <a:t>will be approved on a case-by-case</a:t>
                      </a:r>
                      <a:r>
                        <a:rPr lang="en-US" sz="1200" baseline="0" dirty="0" smtClean="0">
                          <a:effectLst/>
                        </a:rPr>
                        <a:t> basis. Departments must commit to completing competitive recruitment in </a:t>
                      </a:r>
                      <a:r>
                        <a:rPr lang="en-US" sz="1200" baseline="0" dirty="0" err="1" smtClean="0">
                          <a:effectLst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</a:rPr>
                        <a:t> 1.0</a:t>
                      </a:r>
                      <a:r>
                        <a:rPr lang="en-US" sz="1200" baseline="0" dirty="0" smtClean="0">
                          <a:effectLst/>
                        </a:rPr>
                        <a:t>. Non-competitive posting requests can be submitting to OFAS for review.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3/13/17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Online Training for </a:t>
                      </a:r>
                      <a:r>
                        <a:rPr lang="en-US" sz="1200" dirty="0" err="1" smtClean="0">
                          <a:effectLst/>
                        </a:rPr>
                        <a:t>UNMJobs</a:t>
                      </a:r>
                      <a:r>
                        <a:rPr lang="en-US" sz="1200" dirty="0" smtClean="0">
                          <a:effectLst/>
                        </a:rPr>
                        <a:t> 2.0 </a:t>
                      </a:r>
                      <a:r>
                        <a:rPr lang="en-US" sz="1200" dirty="0">
                          <a:effectLst/>
                        </a:rPr>
                        <a:t>is </a:t>
                      </a:r>
                      <a:r>
                        <a:rPr lang="en-US" sz="1200" dirty="0" smtClean="0">
                          <a:effectLst/>
                        </a:rPr>
                        <a:t>available.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3/17/17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Deadline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to submit any postings in </a:t>
                      </a:r>
                      <a:r>
                        <a:rPr lang="en-US" sz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1.0. OFAS will not accept non-competitive postings in </a:t>
                      </a:r>
                      <a:r>
                        <a:rPr lang="en-US" sz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1.0 for a start date of 4/30/17 or later.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4/3/2017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UNMJobs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2.0 available for new postings!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31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4/17/2017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All </a:t>
                      </a:r>
                      <a:r>
                        <a:rPr lang="en-US" sz="1200" dirty="0" err="1" smtClean="0">
                          <a:effectLst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</a:rPr>
                        <a:t> 1.0 postings will </a:t>
                      </a:r>
                      <a:r>
                        <a:rPr lang="en-US" sz="1200" baseline="0" dirty="0" smtClean="0">
                          <a:effectLst/>
                        </a:rPr>
                        <a:t>be removed </a:t>
                      </a:r>
                      <a:r>
                        <a:rPr lang="en-US" sz="1200" baseline="0" dirty="0" smtClean="0">
                          <a:effectLst/>
                        </a:rPr>
                        <a:t>from web for applicant view. Applicants can no longer apply to positions within </a:t>
                      </a:r>
                      <a:r>
                        <a:rPr lang="en-US" sz="1200" baseline="0" dirty="0" err="1" smtClean="0">
                          <a:effectLst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</a:rPr>
                        <a:t> 1.0.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5/12/2017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 date to submit HPs in </a:t>
                      </a:r>
                      <a:r>
                        <a:rPr lang="en-US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UNMJobs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1.0 to employment</a:t>
                      </a:r>
                      <a:r>
                        <a:rPr lang="en-US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area queue.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  <a:tr h="50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05/31/2017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Last </a:t>
                      </a:r>
                      <a:r>
                        <a:rPr lang="en-US" sz="1200" dirty="0" smtClean="0">
                          <a:effectLst/>
                        </a:rPr>
                        <a:t>day</a:t>
                      </a:r>
                      <a:r>
                        <a:rPr lang="en-US" sz="1200" baseline="0" dirty="0" smtClean="0">
                          <a:effectLst/>
                        </a:rPr>
                        <a:t> for employment area to designate final approval to HPs in </a:t>
                      </a:r>
                      <a:r>
                        <a:rPr lang="en-US" sz="1200" baseline="0" dirty="0" err="1" smtClean="0">
                          <a:effectLst/>
                        </a:rPr>
                        <a:t>UNMJobs</a:t>
                      </a:r>
                      <a:r>
                        <a:rPr lang="en-US" sz="1200" baseline="0" dirty="0" smtClean="0">
                          <a:effectLst/>
                        </a:rPr>
                        <a:t> 1.0.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60" marR="4806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42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Online Training Available March 13, 2017.</a:t>
            </a:r>
          </a:p>
          <a:p>
            <a:r>
              <a:rPr lang="en-US" dirty="0" smtClean="0"/>
              <a:t>Required for BAR Role (Hiring Coordinator)</a:t>
            </a:r>
          </a:p>
          <a:p>
            <a:pPr lvl="1"/>
            <a:r>
              <a:rPr lang="en-US" dirty="0"/>
              <a:t>Only  one BAR role for </a:t>
            </a:r>
            <a:r>
              <a:rPr lang="en-US" dirty="0" err="1" smtClean="0"/>
              <a:t>UNMJobs</a:t>
            </a:r>
            <a:endParaRPr lang="en-US" dirty="0" smtClean="0"/>
          </a:p>
          <a:p>
            <a:pPr lvl="1"/>
            <a:r>
              <a:rPr lang="en-US" dirty="0" smtClean="0"/>
              <a:t>Approvers </a:t>
            </a:r>
            <a:r>
              <a:rPr lang="en-US" dirty="0"/>
              <a:t>and committee members do not need BAR </a:t>
            </a:r>
            <a:r>
              <a:rPr lang="en-US" dirty="0" smtClean="0"/>
              <a:t>role</a:t>
            </a:r>
          </a:p>
          <a:p>
            <a:pPr lvl="1"/>
            <a:r>
              <a:rPr lang="en-US" dirty="0"/>
              <a:t>Role gives you access to faculty, staff, student, </a:t>
            </a:r>
            <a:r>
              <a:rPr lang="en-US" dirty="0" err="1"/>
              <a:t>UNMTemps</a:t>
            </a:r>
            <a:r>
              <a:rPr lang="en-US" dirty="0"/>
              <a:t> </a:t>
            </a:r>
            <a:r>
              <a:rPr lang="en-US" dirty="0" smtClean="0"/>
              <a:t>positions</a:t>
            </a:r>
          </a:p>
          <a:p>
            <a:r>
              <a:rPr lang="en-US" dirty="0" smtClean="0"/>
              <a:t>Schedule in person training with college and school</a:t>
            </a:r>
          </a:p>
        </p:txBody>
      </p:sp>
    </p:spTree>
    <p:extLst>
      <p:ext uri="{BB962C8B-B14F-4D97-AF65-F5344CB8AC3E}">
        <p14:creationId xmlns:p14="http://schemas.microsoft.com/office/powerpoint/2010/main" val="78354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Communication from Sr. Vice Provost coming soon!</a:t>
            </a:r>
          </a:p>
          <a:p>
            <a:r>
              <a:rPr lang="en-US" dirty="0" smtClean="0"/>
              <a:t>Schedule in person training with OFAS</a:t>
            </a:r>
          </a:p>
          <a:p>
            <a:pPr lvl="1"/>
            <a:r>
              <a:rPr lang="en-US" dirty="0" smtClean="0"/>
              <a:t>DA’s should have completed online training prior to in person training</a:t>
            </a:r>
          </a:p>
          <a:p>
            <a:pPr lvl="1"/>
            <a:r>
              <a:rPr lang="en-US" dirty="0" smtClean="0"/>
              <a:t>Recommend scheduling training in a computer lab.</a:t>
            </a:r>
          </a:p>
          <a:p>
            <a:pPr lvl="1"/>
            <a:r>
              <a:rPr lang="en-US" dirty="0" smtClean="0"/>
              <a:t>Contact Alejandra Salinas to schedule</a:t>
            </a:r>
          </a:p>
          <a:p>
            <a:r>
              <a:rPr lang="en-US" dirty="0"/>
              <a:t>Complete AY17/18 hires ASAP!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86685"/>
      </p:ext>
    </p:extLst>
  </p:cSld>
  <p:clrMapOvr>
    <a:masterClrMapping/>
  </p:clrMapOvr>
</p:sld>
</file>

<file path=ppt/theme/theme1.xml><?xml version="1.0" encoding="utf-8"?>
<a:theme xmlns:a="http://schemas.openxmlformats.org/drawingml/2006/main" name="PCAS-Theme">
  <a:themeElements>
    <a:clrScheme name="UNM">
      <a:dk1>
        <a:srgbClr val="000000"/>
      </a:dk1>
      <a:lt1>
        <a:srgbClr val="FFFFFF"/>
      </a:lt1>
      <a:dk2>
        <a:srgbClr val="D9004C"/>
      </a:dk2>
      <a:lt2>
        <a:srgbClr val="A6A6A6"/>
      </a:lt2>
      <a:accent1>
        <a:srgbClr val="FFB22B"/>
      </a:accent1>
      <a:accent2>
        <a:srgbClr val="FF7D00"/>
      </a:accent2>
      <a:accent3>
        <a:srgbClr val="D9004C"/>
      </a:accent3>
      <a:accent4>
        <a:srgbClr val="4D4D4D"/>
      </a:accent4>
      <a:accent5>
        <a:srgbClr val="BCA18A"/>
      </a:accent5>
      <a:accent6>
        <a:srgbClr val="004D99"/>
      </a:accent6>
      <a:hlink>
        <a:srgbClr val="0070C0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PCAS-Theme</Template>
  <TotalTime>309</TotalTime>
  <Words>327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PCAS-Theme</vt:lpstr>
      <vt:lpstr>UNMJobs Implementation</vt:lpstr>
      <vt:lpstr>Go Live!</vt:lpstr>
      <vt:lpstr>Impact to Competitive Recruitments</vt:lpstr>
      <vt:lpstr>Important Dates </vt:lpstr>
      <vt:lpstr>Training </vt:lpstr>
      <vt:lpstr>Action Items</vt:lpstr>
    </vt:vector>
  </TitlesOfParts>
  <Company>University of New Mexico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Suilmann</dc:creator>
  <cp:lastModifiedBy>Emily Luhman</cp:lastModifiedBy>
  <cp:revision>32</cp:revision>
  <dcterms:created xsi:type="dcterms:W3CDTF">2013-05-08T14:43:20Z</dcterms:created>
  <dcterms:modified xsi:type="dcterms:W3CDTF">2017-02-13T20:46:44Z</dcterms:modified>
</cp:coreProperties>
</file>